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5E33A5-8285-468E-9499-EA93EACB99DF}">
  <a:tblStyle styleId="{095E33A5-8285-468E-9499-EA93EACB99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54"/>
    <p:restoredTop sz="94695"/>
  </p:normalViewPr>
  <p:slideViewPr>
    <p:cSldViewPr snapToGrid="0" snapToObjects="1">
      <p:cViewPr varScale="1">
        <p:scale>
          <a:sx n="141" d="100"/>
          <a:sy n="141" d="100"/>
        </p:scale>
        <p:origin x="192" y="108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94207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6ba54542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6ba54542c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56ba54542c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6ba54542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6ba54542c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56ba54542c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6ba54542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6ba54542c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56ba54542c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12c3c02a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12c3c02aa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512c3c02aa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12c3c02a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512c3c02aa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512c3c02aa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6ba5454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6ba54542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56ba54542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6ba54542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6ba54542c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56ba54542c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6ba54542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6ba54542c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56ba54542c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166400" y="1029212"/>
            <a:ext cx="9806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166400" y="3602038"/>
            <a:ext cx="9806400" cy="10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1166400" y="47074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138545" y="6216841"/>
            <a:ext cx="775855" cy="5542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R 資料フッター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2535382" y="1841623"/>
            <a:ext cx="7121236" cy="2190972"/>
          </a:xfrm>
          <a:prstGeom prst="rect">
            <a:avLst/>
          </a:prstGeom>
          <a:noFill/>
          <a:ln w="12700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88843" y="4691611"/>
            <a:ext cx="1958897" cy="8114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/>
          <p:nvPr/>
        </p:nvSpPr>
        <p:spPr>
          <a:xfrm>
            <a:off x="2672243" y="1993101"/>
            <a:ext cx="6792096" cy="1888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本説明会及び説明資料の内容は、発表日時点で入手可能な情報や判断に基づくものです。将来発生する事象等により内容に変更が生じた場合も、当社が更新や変更の義務を負うものではありません。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ja-JP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ja-JP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 また、本説明会及び説明資料に含まれる将来の見通しに関する部分は、多分に不確定な要素を含んでいるため、実際の業績等は、さまざまな要因の変化等により、これらの見通しと異なる場合がありますことをご了承ください。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1"/>
          <p:cNvSpPr txBox="1"/>
          <p:nvPr/>
        </p:nvSpPr>
        <p:spPr>
          <a:xfrm>
            <a:off x="4253870" y="5871843"/>
            <a:ext cx="373968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株式会社ディー・エヌ・エー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1"/>
          <p:cNvSpPr/>
          <p:nvPr/>
        </p:nvSpPr>
        <p:spPr>
          <a:xfrm>
            <a:off x="138545" y="6216841"/>
            <a:ext cx="775855" cy="5542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セクション見出し">
  <p:cSld name="1_セクション見出し">
    <p:bg>
      <p:bgPr>
        <a:solidFill>
          <a:srgbClr val="FDC82F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1166400" y="757760"/>
            <a:ext cx="10006816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1196584" y="3637485"/>
            <a:ext cx="10006816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セクション見出し">
  <p:cSld name="3_セクション見出し">
    <p:bg>
      <p:bgPr>
        <a:solidFill>
          <a:srgbClr val="DC045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166400" y="757760"/>
            <a:ext cx="10006816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>
            <a:off x="1196584" y="3637485"/>
            <a:ext cx="10006816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セクション見出し">
  <p:cSld name="4_セクション見出し">
    <p:bg>
      <p:bgPr>
        <a:solidFill>
          <a:srgbClr val="5BBBB7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166400" y="757760"/>
            <a:ext cx="10006816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196584" y="3637485"/>
            <a:ext cx="10006816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セクション見出し">
  <p:cSld name="2_セクション見出し">
    <p:bg>
      <p:bgPr>
        <a:solidFill>
          <a:srgbClr val="FF7900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1166400" y="757760"/>
            <a:ext cx="10006816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1"/>
          </p:nvPr>
        </p:nvSpPr>
        <p:spPr>
          <a:xfrm>
            <a:off x="1196584" y="3637485"/>
            <a:ext cx="10006816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セクション見出し">
  <p:cSld name="5_セクション見出し">
    <p:bg>
      <p:bgPr>
        <a:solidFill>
          <a:srgbClr val="000000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1166400" y="757760"/>
            <a:ext cx="10006816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1196584" y="3637485"/>
            <a:ext cx="10006816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0411" y="6304543"/>
            <a:ext cx="586283" cy="242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中央にタイトル">
  <p:cSld name="1_中央にタイトル">
    <p:bg>
      <p:bgPr>
        <a:solidFill>
          <a:srgbClr val="FDC82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285974" y="1092994"/>
            <a:ext cx="11620051" cy="467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中央にタイトル">
  <p:cSld name="3_中央にタイトル">
    <p:bg>
      <p:bgPr>
        <a:solidFill>
          <a:srgbClr val="DC045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285974" y="1092994"/>
            <a:ext cx="11620051" cy="467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中央にタイトル">
  <p:cSld name="4_中央にタイトル">
    <p:bg>
      <p:bgPr>
        <a:solidFill>
          <a:srgbClr val="5BBBB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285974" y="1092994"/>
            <a:ext cx="11620051" cy="467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中央にタイトル">
  <p:cSld name="2_中央にタイトル">
    <p:bg>
      <p:bgPr>
        <a:solidFill>
          <a:srgbClr val="FF7900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285974" y="1092994"/>
            <a:ext cx="11620051" cy="467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166400" y="232745"/>
            <a:ext cx="9807880" cy="637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164921" y="961200"/>
            <a:ext cx="9807880" cy="530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中央にタイトル">
  <p:cSld name="5_中央にタイトル"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285974" y="1092994"/>
            <a:ext cx="11620051" cy="467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0411" y="6304543"/>
            <a:ext cx="586283" cy="242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>
  <p:cSld name="白紙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1164920" y="232745"/>
            <a:ext cx="9807880" cy="637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>
  <p:cSld name="セクション見出し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166400" y="757760"/>
            <a:ext cx="10006816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196584" y="3637485"/>
            <a:ext cx="10006816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 中央にコンテンツ">
  <p:cSld name="タイトルとコンテンツ 中央にコンテンツ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164920" y="232745"/>
            <a:ext cx="9807880" cy="637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164921" y="961201"/>
            <a:ext cx="9807880" cy="220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175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1164919" y="3801382"/>
            <a:ext cx="9807880" cy="220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3175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中央にコンテンツ">
  <p:cSld name="タイトルと中央にコンテンツ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164920" y="232745"/>
            <a:ext cx="9807880" cy="637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285975" y="1092994"/>
            <a:ext cx="11620051" cy="467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中央にタイトル">
  <p:cSld name="中央にタイトル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285974" y="1092994"/>
            <a:ext cx="11620051" cy="467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SION VISION">
  <p:cSld name="MISSION VIS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48" name="Google Shape;48;p9"/>
          <p:cNvSpPr txBox="1"/>
          <p:nvPr/>
        </p:nvSpPr>
        <p:spPr>
          <a:xfrm>
            <a:off x="1164919" y="425577"/>
            <a:ext cx="9807880" cy="81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ja-JP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MISSION － 普遍的に目指す姿</a:t>
            </a:r>
            <a:endParaRPr/>
          </a:p>
        </p:txBody>
      </p:sp>
      <p:sp>
        <p:nvSpPr>
          <p:cNvPr id="49" name="Google Shape;49;p9"/>
          <p:cNvSpPr txBox="1"/>
          <p:nvPr/>
        </p:nvSpPr>
        <p:spPr>
          <a:xfrm>
            <a:off x="1164920" y="1237498"/>
            <a:ext cx="9807880" cy="140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Delight and Impact the World</a:t>
            </a:r>
            <a:endParaRPr/>
          </a:p>
          <a:p>
            <a:pPr marL="0" marR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世界に喜びと驚きを</a:t>
            </a:r>
            <a:endParaRPr/>
          </a:p>
        </p:txBody>
      </p:sp>
      <p:sp>
        <p:nvSpPr>
          <p:cNvPr id="50" name="Google Shape;50;p9"/>
          <p:cNvSpPr txBox="1"/>
          <p:nvPr/>
        </p:nvSpPr>
        <p:spPr>
          <a:xfrm>
            <a:off x="1164920" y="2880539"/>
            <a:ext cx="9807880" cy="81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ja-JP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VISION － 長期の経営指針</a:t>
            </a:r>
            <a:endParaRPr/>
          </a:p>
        </p:txBody>
      </p:sp>
      <p:sp>
        <p:nvSpPr>
          <p:cNvPr id="51" name="Google Shape;51;p9"/>
          <p:cNvSpPr txBox="1"/>
          <p:nvPr/>
        </p:nvSpPr>
        <p:spPr>
          <a:xfrm>
            <a:off x="1164920" y="3692461"/>
            <a:ext cx="9807880" cy="147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インターネットや AI を活用し、</a:t>
            </a:r>
            <a:endParaRPr sz="2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永久ベンチャーとして世の中にデライトを届ける</a:t>
            </a:r>
            <a:endParaRPr/>
          </a:p>
        </p:txBody>
      </p:sp>
      <p:sp>
        <p:nvSpPr>
          <p:cNvPr id="52" name="Google Shape;52;p9"/>
          <p:cNvSpPr txBox="1"/>
          <p:nvPr/>
        </p:nvSpPr>
        <p:spPr>
          <a:xfrm>
            <a:off x="1164919" y="5334724"/>
            <a:ext cx="8530959" cy="678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ja-JP" sz="10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DeNA が考える「永久ベンチャー」：</a:t>
            </a:r>
            <a:br>
              <a:rPr lang="ja-JP" sz="10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ja-JP" sz="10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当社グループが社旗に貢献し、歓迎されることを大前提として、常に新しい価値提供に挑戦し続けること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NA Quality">
  <p:cSld name="DeNA Qualit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5" name="Google Shape;55;p10"/>
          <p:cNvSpPr txBox="1"/>
          <p:nvPr/>
        </p:nvSpPr>
        <p:spPr>
          <a:xfrm>
            <a:off x="1164920" y="235886"/>
            <a:ext cx="8530959" cy="63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DeNA Quality</a:t>
            </a:r>
            <a:endParaRPr sz="2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0"/>
          <p:cNvSpPr txBox="1"/>
          <p:nvPr/>
        </p:nvSpPr>
        <p:spPr>
          <a:xfrm>
            <a:off x="1164919" y="1037145"/>
            <a:ext cx="8530959" cy="81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ja-JP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「こと」に向かう</a:t>
            </a:r>
            <a:endParaRPr/>
          </a:p>
        </p:txBody>
      </p:sp>
      <p:sp>
        <p:nvSpPr>
          <p:cNvPr id="57" name="Google Shape;57;p10"/>
          <p:cNvSpPr txBox="1"/>
          <p:nvPr/>
        </p:nvSpPr>
        <p:spPr>
          <a:xfrm>
            <a:off x="1164920" y="1623758"/>
            <a:ext cx="8530959" cy="390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本質的な価値を提供することに集中する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1164919" y="2014062"/>
            <a:ext cx="8530959" cy="81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ja-JP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全力コミット</a:t>
            </a:r>
            <a:endParaRPr/>
          </a:p>
        </p:txBody>
      </p:sp>
      <p:sp>
        <p:nvSpPr>
          <p:cNvPr id="59" name="Google Shape;59;p10"/>
          <p:cNvSpPr txBox="1"/>
          <p:nvPr/>
        </p:nvSpPr>
        <p:spPr>
          <a:xfrm>
            <a:off x="1164920" y="2600675"/>
            <a:ext cx="8530959" cy="390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球の表面積を担うプロフェッショナルとしてチームの目標に向けて全力を尽くす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1164919" y="2990979"/>
            <a:ext cx="8530959" cy="81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ja-JP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2ランクアップ</a:t>
            </a:r>
            <a:endParaRPr/>
          </a:p>
        </p:txBody>
      </p:sp>
      <p:sp>
        <p:nvSpPr>
          <p:cNvPr id="61" name="Google Shape;61;p10"/>
          <p:cNvSpPr txBox="1"/>
          <p:nvPr/>
        </p:nvSpPr>
        <p:spPr>
          <a:xfrm>
            <a:off x="1164920" y="3577592"/>
            <a:ext cx="8530959" cy="390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自身の二つ上の視座を意識して 仕事に取り組む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0"/>
          <p:cNvSpPr txBox="1"/>
          <p:nvPr/>
        </p:nvSpPr>
        <p:spPr>
          <a:xfrm>
            <a:off x="1164919" y="3967896"/>
            <a:ext cx="8530959" cy="81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ja-JP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透明性</a:t>
            </a:r>
            <a:endParaRPr/>
          </a:p>
        </p:txBody>
      </p:sp>
      <p:sp>
        <p:nvSpPr>
          <p:cNvPr id="63" name="Google Shape;63;p10"/>
          <p:cNvSpPr txBox="1"/>
          <p:nvPr/>
        </p:nvSpPr>
        <p:spPr>
          <a:xfrm>
            <a:off x="1164920" y="4554509"/>
            <a:ext cx="8530959" cy="390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チームで成果を上げるために、正直でオープンなコミュニケーションを心がける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0"/>
          <p:cNvSpPr txBox="1"/>
          <p:nvPr/>
        </p:nvSpPr>
        <p:spPr>
          <a:xfrm>
            <a:off x="1164919" y="4944813"/>
            <a:ext cx="8530959" cy="81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ja-JP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発言責任</a:t>
            </a:r>
            <a:endParaRPr/>
          </a:p>
        </p:txBody>
      </p:sp>
      <p:sp>
        <p:nvSpPr>
          <p:cNvPr id="65" name="Google Shape;65;p10"/>
          <p:cNvSpPr txBox="1"/>
          <p:nvPr/>
        </p:nvSpPr>
        <p:spPr>
          <a:xfrm>
            <a:off x="1164920" y="5531426"/>
            <a:ext cx="8530959" cy="390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役割にかかわらず、しっかりと自分の考えを示す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0"/>
          <p:cNvSpPr txBox="1"/>
          <p:nvPr/>
        </p:nvSpPr>
        <p:spPr>
          <a:xfrm>
            <a:off x="1164920" y="702279"/>
            <a:ext cx="8530959" cy="390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～Delightにまっすぐに向かうチームであるために～ 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164920" y="232745"/>
            <a:ext cx="9807880" cy="637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164921" y="961200"/>
            <a:ext cx="9807880" cy="530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30411" y="6304543"/>
            <a:ext cx="586283" cy="24285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9152424" y="632442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-1" y="0"/>
            <a:ext cx="12193200" cy="36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santander-customer-transaction-prediction/discussion/8893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azukiOnodera/santander-customer-transaction-prediction/blob/master/py/990_2nd_place_solution_golf.p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yag320/list-of-fake-samples-and-public-private-lb-spli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sibmike/are-vars-mixed-up-time-interval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ctrTitle"/>
          </p:nvPr>
        </p:nvSpPr>
        <p:spPr>
          <a:xfrm>
            <a:off x="1166399" y="1029211"/>
            <a:ext cx="10799178" cy="273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ja-JP" sz="4400" dirty="0"/>
              <a:t>Santander</a:t>
            </a:r>
            <a:br>
              <a:rPr lang="ja-JP" sz="4400" dirty="0"/>
            </a:br>
            <a:r>
              <a:rPr lang="ja-JP" sz="4400" dirty="0"/>
              <a:t>Customer Transaction Prediction</a:t>
            </a:r>
            <a:br>
              <a:rPr lang="ja-JP" sz="4400" dirty="0"/>
            </a:br>
            <a:r>
              <a:rPr lang="ja-JP" sz="3200" dirty="0"/>
              <a:t>2</a:t>
            </a:r>
            <a:r>
              <a:rPr lang="ja-JP" sz="3200" baseline="30000" dirty="0"/>
              <a:t>nd</a:t>
            </a:r>
            <a:r>
              <a:rPr lang="ja-JP" sz="3200" dirty="0"/>
              <a:t> Place Solution</a:t>
            </a:r>
            <a:endParaRPr dirty="0"/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1126588" y="4222524"/>
            <a:ext cx="9806400" cy="10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ja-JP" dirty="0"/>
              <a:t>Kazuki Onodera, Kei Harada, Takuya Akiyama</a:t>
            </a:r>
            <a:br>
              <a:rPr lang="ja-JP" dirty="0"/>
            </a:br>
            <a:r>
              <a:rPr lang="ja-JP" dirty="0"/>
              <a:t>Data Science Gr.</a:t>
            </a:r>
            <a:br>
              <a:rPr lang="ja-JP" dirty="0"/>
            </a:br>
            <a:r>
              <a:rPr lang="ja-JP" dirty="0"/>
              <a:t>AI System Dept.</a:t>
            </a:r>
            <a:endParaRPr dirty="0"/>
          </a:p>
        </p:txBody>
      </p:sp>
      <p:pic>
        <p:nvPicPr>
          <p:cNvPr id="2" name="図 1" descr="スクリーンショット 2019-04-28 22.16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99" y="5441186"/>
            <a:ext cx="4113569" cy="7643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10</a:t>
            </a:fld>
            <a:endParaRPr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50" y="1917825"/>
            <a:ext cx="12002902" cy="402557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>
            <a:spLocks noGrp="1"/>
          </p:cNvSpPr>
          <p:nvPr>
            <p:ph type="body" idx="1"/>
          </p:nvPr>
        </p:nvSpPr>
        <p:spPr>
          <a:xfrm>
            <a:off x="1164925" y="1123125"/>
            <a:ext cx="9807900" cy="74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4"/>
            </a:pPr>
            <a:r>
              <a:rPr lang="ja-JP"/>
              <a:t>count encoding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4"/>
            </a:pPr>
            <a:r>
              <a:rPr lang="ja-JP"/>
              <a:t>count round encoding</a:t>
            </a:r>
            <a:endParaRPr/>
          </a:p>
        </p:txBody>
      </p:sp>
      <p:sp>
        <p:nvSpPr>
          <p:cNvPr id="10" name="Google Shape;186;p29"/>
          <p:cNvSpPr/>
          <p:nvPr/>
        </p:nvSpPr>
        <p:spPr>
          <a:xfrm>
            <a:off x="636378" y="450625"/>
            <a:ext cx="477122" cy="453199"/>
          </a:xfrm>
          <a:prstGeom prst="ellipse">
            <a:avLst/>
          </a:prstGeom>
          <a:solidFill>
            <a:srgbClr val="DC04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 dirty="0">
                <a:solidFill>
                  <a:schemeClr val="dk1"/>
                </a:solidFill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38;p25">
            <a:extLst>
              <a:ext uri="{FF2B5EF4-FFF2-40B4-BE49-F238E27FC236}">
                <a16:creationId xmlns:a16="http://schemas.microsoft.com/office/drawing/2014/main" id="{180A5635-0D5F-8D41-98E7-6967CAC95BB0}"/>
              </a:ext>
            </a:extLst>
          </p:cNvPr>
          <p:cNvSpPr txBox="1">
            <a:spLocks/>
          </p:cNvSpPr>
          <p:nvPr/>
        </p:nvSpPr>
        <p:spPr>
          <a:xfrm>
            <a:off x="1164921" y="332623"/>
            <a:ext cx="2637534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ja-JP" altLang="ja-JP" sz="3600" dirty="0"/>
              <a:t>Solution</a:t>
            </a:r>
            <a:endParaRPr lang="en-US" dirty="0"/>
          </a:p>
        </p:txBody>
      </p:sp>
      <p:sp>
        <p:nvSpPr>
          <p:cNvPr id="12" name="Google Shape;195;p30">
            <a:extLst>
              <a:ext uri="{FF2B5EF4-FFF2-40B4-BE49-F238E27FC236}">
                <a16:creationId xmlns:a16="http://schemas.microsoft.com/office/drawing/2014/main" id="{34B50828-EA81-6844-8B8B-85923E6DC5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8478" y="348375"/>
            <a:ext cx="2720397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dirty="0"/>
              <a:t>(more specific)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11</a:t>
            </a:fld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700" y="1637050"/>
            <a:ext cx="3626400" cy="503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>
            <a:spLocks noGrp="1"/>
          </p:cNvSpPr>
          <p:nvPr>
            <p:ph type="body" idx="1"/>
          </p:nvPr>
        </p:nvSpPr>
        <p:spPr>
          <a:xfrm>
            <a:off x="1164925" y="1123125"/>
            <a:ext cx="9807900" cy="74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ja-JP"/>
              <a:t>unpivot all vars(so we have 200k x 200 = 4m train samples)</a:t>
            </a:r>
            <a:endParaRPr/>
          </a:p>
        </p:txBody>
      </p:sp>
      <p:sp>
        <p:nvSpPr>
          <p:cNvPr id="10" name="Google Shape;186;p29"/>
          <p:cNvSpPr/>
          <p:nvPr/>
        </p:nvSpPr>
        <p:spPr>
          <a:xfrm>
            <a:off x="636378" y="450625"/>
            <a:ext cx="477122" cy="453199"/>
          </a:xfrm>
          <a:prstGeom prst="ellipse">
            <a:avLst/>
          </a:prstGeom>
          <a:solidFill>
            <a:srgbClr val="DC04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 dirty="0">
                <a:solidFill>
                  <a:schemeClr val="dk1"/>
                </a:solidFill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38;p25">
            <a:extLst>
              <a:ext uri="{FF2B5EF4-FFF2-40B4-BE49-F238E27FC236}">
                <a16:creationId xmlns:a16="http://schemas.microsoft.com/office/drawing/2014/main" id="{9C71E59A-E157-EA49-9291-D564B6CD83D3}"/>
              </a:ext>
            </a:extLst>
          </p:cNvPr>
          <p:cNvSpPr txBox="1">
            <a:spLocks/>
          </p:cNvSpPr>
          <p:nvPr/>
        </p:nvSpPr>
        <p:spPr>
          <a:xfrm>
            <a:off x="1164921" y="332623"/>
            <a:ext cx="2637534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ja-JP" altLang="ja-JP" sz="3600" dirty="0"/>
              <a:t>Solution</a:t>
            </a:r>
            <a:endParaRPr lang="en-US" dirty="0"/>
          </a:p>
        </p:txBody>
      </p:sp>
      <p:sp>
        <p:nvSpPr>
          <p:cNvPr id="12" name="Google Shape;195;p30">
            <a:extLst>
              <a:ext uri="{FF2B5EF4-FFF2-40B4-BE49-F238E27FC236}">
                <a16:creationId xmlns:a16="http://schemas.microsoft.com/office/drawing/2014/main" id="{812FCFD6-974C-2F40-9288-D38C5B719DF1}"/>
              </a:ext>
            </a:extLst>
          </p:cNvPr>
          <p:cNvSpPr txBox="1">
            <a:spLocks/>
          </p:cNvSpPr>
          <p:nvPr/>
        </p:nvSpPr>
        <p:spPr>
          <a:xfrm>
            <a:off x="3348478" y="348375"/>
            <a:ext cx="2720397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" altLang="ja-JP"/>
              <a:t>(more specific)</a:t>
            </a:r>
            <a:endParaRPr lang="e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12</a:t>
            </a:fld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2036825"/>
            <a:ext cx="9630257" cy="395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4661" y="2036825"/>
            <a:ext cx="809339" cy="39545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/>
          <p:nvPr/>
        </p:nvSpPr>
        <p:spPr>
          <a:xfrm rot="-5400000">
            <a:off x="10153863" y="3777263"/>
            <a:ext cx="505800" cy="47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4"/>
          <p:cNvSpPr txBox="1">
            <a:spLocks noGrp="1"/>
          </p:cNvSpPr>
          <p:nvPr>
            <p:ph type="body" idx="1"/>
          </p:nvPr>
        </p:nvSpPr>
        <p:spPr>
          <a:xfrm>
            <a:off x="1164925" y="1123125"/>
            <a:ext cx="9807900" cy="74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7"/>
            </a:pPr>
            <a:r>
              <a:rPr lang="ja-JP"/>
              <a:t>train and predict(LGB and NN)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7"/>
            </a:pPr>
            <a:r>
              <a:rPr lang="ja-JP"/>
              <a:t>convert prediction(200k x 200) into odds. We used (9 * p / (1 - p)).</a:t>
            </a:r>
            <a:endParaRPr/>
          </a:p>
        </p:txBody>
      </p:sp>
      <p:sp>
        <p:nvSpPr>
          <p:cNvPr id="12" name="Google Shape;186;p29"/>
          <p:cNvSpPr/>
          <p:nvPr/>
        </p:nvSpPr>
        <p:spPr>
          <a:xfrm>
            <a:off x="636378" y="450625"/>
            <a:ext cx="477122" cy="453199"/>
          </a:xfrm>
          <a:prstGeom prst="ellipse">
            <a:avLst/>
          </a:prstGeom>
          <a:solidFill>
            <a:srgbClr val="DC04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 dirty="0">
                <a:solidFill>
                  <a:schemeClr val="dk1"/>
                </a:solidFill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8;p25">
            <a:extLst>
              <a:ext uri="{FF2B5EF4-FFF2-40B4-BE49-F238E27FC236}">
                <a16:creationId xmlns:a16="http://schemas.microsoft.com/office/drawing/2014/main" id="{0CBE65BA-0B2C-9D4C-B4D7-1A2A656E60C5}"/>
              </a:ext>
            </a:extLst>
          </p:cNvPr>
          <p:cNvSpPr txBox="1">
            <a:spLocks/>
          </p:cNvSpPr>
          <p:nvPr/>
        </p:nvSpPr>
        <p:spPr>
          <a:xfrm>
            <a:off x="1164921" y="332623"/>
            <a:ext cx="2637534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ja-JP" altLang="ja-JP" sz="3600" dirty="0"/>
              <a:t>Solution</a:t>
            </a:r>
            <a:endParaRPr lang="en-US" dirty="0"/>
          </a:p>
        </p:txBody>
      </p:sp>
      <p:sp>
        <p:nvSpPr>
          <p:cNvPr id="14" name="Google Shape;195;p30">
            <a:extLst>
              <a:ext uri="{FF2B5EF4-FFF2-40B4-BE49-F238E27FC236}">
                <a16:creationId xmlns:a16="http://schemas.microsoft.com/office/drawing/2014/main" id="{72F84461-2837-9246-BC88-92298C395D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8478" y="348375"/>
            <a:ext cx="2720397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dirty="0"/>
              <a:t>(more specific)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13</a:t>
            </a:fld>
            <a:endParaRPr/>
          </a:p>
        </p:txBody>
      </p:sp>
      <p:graphicFrame>
        <p:nvGraphicFramePr>
          <p:cNvPr id="245" name="Google Shape;245;p35"/>
          <p:cNvGraphicFramePr/>
          <p:nvPr/>
        </p:nvGraphicFramePr>
        <p:xfrm>
          <a:off x="1299650" y="3627095"/>
          <a:ext cx="8032350" cy="2252250"/>
        </p:xfrm>
        <a:graphic>
          <a:graphicData uri="http://schemas.openxmlformats.org/drawingml/2006/table">
            <a:tbl>
              <a:tblPr>
                <a:noFill/>
                <a:tableStyleId>{095E33A5-8285-468E-9499-EA93EACB99DF}</a:tableStyleId>
              </a:tblPr>
              <a:tblGrid>
                <a:gridCol w="267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5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b="1"/>
                        <a:t>Public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b="1"/>
                        <a:t>Private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b="1"/>
                        <a:t>LGB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b="1"/>
                        <a:t>0.92563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b="1"/>
                        <a:t>0.92436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b="1"/>
                        <a:t>NN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b="1"/>
                        <a:t>0.92640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b="1"/>
                        <a:t>0.92547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-JP" b="1">
                          <a:solidFill>
                            <a:schemeClr val="dk1"/>
                          </a:solidFill>
                        </a:rPr>
                        <a:t>LGB:NN=1:1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b="1"/>
                        <a:t>0.92645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b="1"/>
                        <a:t>0.92535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b="1"/>
                        <a:t>LGB:NN=1:3(our best)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b="1"/>
                        <a:t>0.92653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b="1"/>
                        <a:t>0.92552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8" name="Google Shape;248;p35"/>
          <p:cNvSpPr txBox="1">
            <a:spLocks noGrp="1"/>
          </p:cNvSpPr>
          <p:nvPr>
            <p:ph type="body" idx="1"/>
          </p:nvPr>
        </p:nvSpPr>
        <p:spPr>
          <a:xfrm>
            <a:off x="1164925" y="1123125"/>
            <a:ext cx="9807900" cy="74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ja-JP"/>
              <a:t>Removing fake samples is the key of this competition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-JP"/>
              <a:t>CountEncoding works even if continuous variable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-JP"/>
              <a:t>After scaling, we can handle each var as same var. Unpivot works.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-JP"/>
              <a:t>NN is better than LGB</a:t>
            </a:r>
            <a:endParaRPr/>
          </a:p>
        </p:txBody>
      </p:sp>
      <p:sp>
        <p:nvSpPr>
          <p:cNvPr id="8" name="Google Shape;138;p25"/>
          <p:cNvSpPr txBox="1">
            <a:spLocks/>
          </p:cNvSpPr>
          <p:nvPr/>
        </p:nvSpPr>
        <p:spPr>
          <a:xfrm>
            <a:off x="1164921" y="332623"/>
            <a:ext cx="4651618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ja-JP" altLang="ja-JP" sz="3600" dirty="0"/>
              <a:t>Interesting Findings</a:t>
            </a:r>
            <a:endParaRPr lang="en-US" dirty="0"/>
          </a:p>
        </p:txBody>
      </p:sp>
      <p:sp>
        <p:nvSpPr>
          <p:cNvPr id="11" name="Google Shape;247;p35"/>
          <p:cNvSpPr/>
          <p:nvPr/>
        </p:nvSpPr>
        <p:spPr>
          <a:xfrm>
            <a:off x="636378" y="450626"/>
            <a:ext cx="477122" cy="453198"/>
          </a:xfrm>
          <a:prstGeom prst="ellipse">
            <a:avLst/>
          </a:prstGeom>
          <a:solidFill>
            <a:srgbClr val="FF7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 dirty="0">
                <a:solidFill>
                  <a:schemeClr val="dk1"/>
                </a:solidFill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body" idx="1"/>
          </p:nvPr>
        </p:nvSpPr>
        <p:spPr>
          <a:xfrm>
            <a:off x="1164921" y="961200"/>
            <a:ext cx="9807880" cy="530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1143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ja-JP" sz="4800"/>
              <a:t>EOP</a:t>
            </a:r>
            <a:endParaRPr sz="4800"/>
          </a:p>
        </p:txBody>
      </p:sp>
      <p:sp>
        <p:nvSpPr>
          <p:cNvPr id="254" name="Google Shape;254;p36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14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1164920" y="232745"/>
            <a:ext cx="98079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3600"/>
              <a:t>Agenda</a:t>
            </a:r>
            <a:endParaRPr sz="3600"/>
          </a:p>
        </p:txBody>
      </p:sp>
      <p:sp>
        <p:nvSpPr>
          <p:cNvPr id="126" name="Google Shape;126;p24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2</a:t>
            </a:fld>
            <a:endParaRPr/>
          </a:p>
        </p:txBody>
      </p:sp>
      <p:sp>
        <p:nvSpPr>
          <p:cNvPr id="127" name="Google Shape;127;p24"/>
          <p:cNvSpPr txBox="1"/>
          <p:nvPr/>
        </p:nvSpPr>
        <p:spPr>
          <a:xfrm>
            <a:off x="2174080" y="1736174"/>
            <a:ext cx="65496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 dirty="0">
                <a:solidFill>
                  <a:schemeClr val="dk1"/>
                </a:solidFill>
              </a:rPr>
              <a:t>Basics</a:t>
            </a:r>
            <a:endParaRPr dirty="0"/>
          </a:p>
        </p:txBody>
      </p:sp>
      <p:sp>
        <p:nvSpPr>
          <p:cNvPr id="128" name="Google Shape;128;p24"/>
          <p:cNvSpPr txBox="1"/>
          <p:nvPr/>
        </p:nvSpPr>
        <p:spPr>
          <a:xfrm>
            <a:off x="2174080" y="2904574"/>
            <a:ext cx="65496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dk1"/>
                </a:solidFill>
              </a:rPr>
              <a:t>Solution</a:t>
            </a: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174080" y="4072974"/>
            <a:ext cx="65496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 dirty="0">
                <a:solidFill>
                  <a:schemeClr val="dk1"/>
                </a:solidFill>
              </a:rPr>
              <a:t>Interesting Findings</a:t>
            </a:r>
            <a:endParaRPr dirty="0"/>
          </a:p>
        </p:txBody>
      </p:sp>
      <p:sp>
        <p:nvSpPr>
          <p:cNvPr id="130" name="Google Shape;130;p24"/>
          <p:cNvSpPr/>
          <p:nvPr/>
        </p:nvSpPr>
        <p:spPr>
          <a:xfrm>
            <a:off x="1345174" y="1793516"/>
            <a:ext cx="602100" cy="602100"/>
          </a:xfrm>
          <a:prstGeom prst="ellipse">
            <a:avLst/>
          </a:prstGeom>
          <a:solidFill>
            <a:srgbClr val="FDC8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4"/>
          <p:cNvSpPr/>
          <p:nvPr/>
        </p:nvSpPr>
        <p:spPr>
          <a:xfrm>
            <a:off x="1345174" y="4133945"/>
            <a:ext cx="602100" cy="602100"/>
          </a:xfrm>
          <a:prstGeom prst="ellipse">
            <a:avLst/>
          </a:prstGeom>
          <a:solidFill>
            <a:srgbClr val="FF7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1345174" y="2963331"/>
            <a:ext cx="602100" cy="602100"/>
          </a:xfrm>
          <a:prstGeom prst="ellipse">
            <a:avLst/>
          </a:prstGeom>
          <a:solidFill>
            <a:srgbClr val="DC04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1164921" y="332623"/>
            <a:ext cx="98079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3600" dirty="0"/>
              <a:t>Basics</a:t>
            </a:r>
            <a:endParaRPr sz="3600" dirty="0"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1164921" y="1208850"/>
            <a:ext cx="9807900" cy="53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ja-JP"/>
              <a:t>Public LB: 0.92653</a:t>
            </a:r>
            <a:endParaRPr/>
          </a:p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ja-JP"/>
              <a:t>Private LB: 0.92552</a:t>
            </a:r>
            <a:endParaRPr/>
          </a:p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ja-JP"/>
              <a:t>Total teams: 8,802</a:t>
            </a:r>
            <a:endParaRPr/>
          </a:p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ja-JP"/>
              <a:t>Number of team: 3</a:t>
            </a:r>
            <a:endParaRPr/>
          </a:p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ja-JP"/>
              <a:t>Entries: 45</a:t>
            </a:r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3</a:t>
            </a:fld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675" y="1065975"/>
            <a:ext cx="7241049" cy="50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/>
          <p:nvPr/>
        </p:nvSpPr>
        <p:spPr>
          <a:xfrm>
            <a:off x="636378" y="450625"/>
            <a:ext cx="477121" cy="453198"/>
          </a:xfrm>
          <a:prstGeom prst="ellipse">
            <a:avLst/>
          </a:prstGeom>
          <a:solidFill>
            <a:srgbClr val="FDC8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1018250" y="1113363"/>
            <a:ext cx="9807900" cy="1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 dirty="0"/>
              <a:t>How to team up</a:t>
            </a:r>
            <a:endParaRPr sz="2400" dirty="0"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dirty="0"/>
              <a:t>We are colleagues at DeNA. But we really didn’t have any hunch for this competition  at beginnings. Before one and half of week from deadline, we were 3250th.</a:t>
            </a:r>
            <a:endParaRPr dirty="0"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dirty="0"/>
              <a:t>So I(@ONODERA) named this team ‘</a:t>
            </a:r>
            <a:r>
              <a:rPr lang="ja-JP" dirty="0">
                <a:highlight>
                  <a:srgbClr val="B7B7B7"/>
                </a:highlight>
              </a:rPr>
              <a:t>三人寄れば文殊の知恵（本当か？</a:t>
            </a:r>
            <a:r>
              <a:rPr lang="ja-JP" dirty="0"/>
              <a:t>’.</a:t>
            </a:r>
            <a:endParaRPr dirty="0"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dirty="0"/>
              <a:t>It means ‘</a:t>
            </a:r>
            <a:r>
              <a:rPr lang="ja-JP" dirty="0">
                <a:highlight>
                  <a:srgbClr val="B7B7B7"/>
                </a:highlight>
              </a:rPr>
              <a:t>3 heads are same as Monju(Is it true?</a:t>
            </a:r>
            <a:r>
              <a:rPr lang="ja-JP" dirty="0"/>
              <a:t>’. Monju is god of wisdom.</a:t>
            </a:r>
            <a:endParaRPr dirty="0"/>
          </a:p>
        </p:txBody>
      </p:sp>
      <p:sp>
        <p:nvSpPr>
          <p:cNvPr id="148" name="Google Shape;148;p26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4</a:t>
            </a:fld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l="3047" r="3197"/>
          <a:stretch/>
        </p:blipFill>
        <p:spPr>
          <a:xfrm>
            <a:off x="1524000" y="3027013"/>
            <a:ext cx="9144000" cy="325405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8;p25"/>
          <p:cNvSpPr txBox="1">
            <a:spLocks noGrp="1"/>
          </p:cNvSpPr>
          <p:nvPr>
            <p:ph type="title"/>
          </p:nvPr>
        </p:nvSpPr>
        <p:spPr>
          <a:xfrm>
            <a:off x="1164921" y="332623"/>
            <a:ext cx="98079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3600" dirty="0"/>
              <a:t>Basics</a:t>
            </a:r>
            <a:endParaRPr sz="3600" dirty="0"/>
          </a:p>
        </p:txBody>
      </p:sp>
      <p:sp>
        <p:nvSpPr>
          <p:cNvPr id="9" name="Google Shape;142;p25"/>
          <p:cNvSpPr/>
          <p:nvPr/>
        </p:nvSpPr>
        <p:spPr>
          <a:xfrm>
            <a:off x="636378" y="450625"/>
            <a:ext cx="477121" cy="453198"/>
          </a:xfrm>
          <a:prstGeom prst="ellipse">
            <a:avLst/>
          </a:prstGeom>
          <a:solidFill>
            <a:srgbClr val="FDC8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body" idx="1"/>
          </p:nvPr>
        </p:nvSpPr>
        <p:spPr>
          <a:xfrm>
            <a:off x="998388" y="2260596"/>
            <a:ext cx="3329100" cy="22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/>
              <a:t>ONODERA</a:t>
            </a:r>
            <a:endParaRPr sz="2400"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2nd Place Junkie</a:t>
            </a:r>
            <a:endParaRPr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ldNum" idx="12"/>
          </p:nvPr>
        </p:nvSpPr>
        <p:spPr>
          <a:xfrm>
            <a:off x="9333399" y="65595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5</a:t>
            </a:fld>
            <a:endParaRPr/>
          </a:p>
        </p:txBody>
      </p:sp>
      <p:sp>
        <p:nvSpPr>
          <p:cNvPr id="160" name="Google Shape;160;p27"/>
          <p:cNvSpPr txBox="1"/>
          <p:nvPr/>
        </p:nvSpPr>
        <p:spPr>
          <a:xfrm>
            <a:off x="889750" y="1289575"/>
            <a:ext cx="30000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 dirty="0">
                <a:solidFill>
                  <a:schemeClr val="dk1"/>
                </a:solidFill>
              </a:rPr>
              <a:t>Introduce ourselves</a:t>
            </a:r>
            <a:endParaRPr sz="1800" b="1" dirty="0">
              <a:solidFill>
                <a:schemeClr val="dk1"/>
              </a:solidFill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554" y="2780497"/>
            <a:ext cx="3033474" cy="110245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>
            <a:spLocks noGrp="1"/>
          </p:cNvSpPr>
          <p:nvPr>
            <p:ph type="body" idx="1"/>
          </p:nvPr>
        </p:nvSpPr>
        <p:spPr>
          <a:xfrm>
            <a:off x="4380280" y="2260596"/>
            <a:ext cx="3329100" cy="22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/>
              <a:t>hoxosh</a:t>
            </a:r>
            <a:endParaRPr sz="2400"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/>
              <a:t>Santa Master</a:t>
            </a:r>
            <a:endParaRPr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463" y="2780498"/>
            <a:ext cx="3256059" cy="110245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body" idx="1"/>
          </p:nvPr>
        </p:nvSpPr>
        <p:spPr>
          <a:xfrm>
            <a:off x="7864506" y="2260596"/>
            <a:ext cx="3329100" cy="22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/>
              <a:t>Takuya Akiyama</a:t>
            </a:r>
            <a:endParaRPr sz="2400"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ex-Expert Farm Owner</a:t>
            </a:r>
            <a:endParaRPr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9515" y="2800258"/>
            <a:ext cx="3117356" cy="106293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8;p25"/>
          <p:cNvSpPr txBox="1">
            <a:spLocks noGrp="1"/>
          </p:cNvSpPr>
          <p:nvPr>
            <p:ph type="title"/>
          </p:nvPr>
        </p:nvSpPr>
        <p:spPr>
          <a:xfrm>
            <a:off x="1164921" y="332623"/>
            <a:ext cx="98079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3600" dirty="0"/>
              <a:t>Basics</a:t>
            </a:r>
            <a:endParaRPr sz="3600" dirty="0"/>
          </a:p>
        </p:txBody>
      </p:sp>
      <p:sp>
        <p:nvSpPr>
          <p:cNvPr id="14" name="Google Shape;142;p25"/>
          <p:cNvSpPr/>
          <p:nvPr/>
        </p:nvSpPr>
        <p:spPr>
          <a:xfrm>
            <a:off x="636378" y="450625"/>
            <a:ext cx="477121" cy="453198"/>
          </a:xfrm>
          <a:prstGeom prst="ellipse">
            <a:avLst/>
          </a:prstGeom>
          <a:solidFill>
            <a:srgbClr val="FDC8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>
            <a:spLocks noGrp="1"/>
          </p:cNvSpPr>
          <p:nvPr>
            <p:ph type="body" idx="1"/>
          </p:nvPr>
        </p:nvSpPr>
        <p:spPr>
          <a:xfrm>
            <a:off x="1164925" y="1456500"/>
            <a:ext cx="98079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ja-JP"/>
              <a:t>As we shared </a:t>
            </a:r>
            <a:r>
              <a:rPr lang="ja-JP" u="sng">
                <a:solidFill>
                  <a:schemeClr val="hlink"/>
                </a:solidFill>
                <a:hlinkClick r:id="rId3"/>
              </a:rPr>
              <a:t>this thread</a:t>
            </a:r>
            <a:r>
              <a:rPr lang="ja-JP"/>
              <a:t>, our solution is quite simple(also shared </a:t>
            </a:r>
            <a:r>
              <a:rPr lang="ja-JP" u="sng">
                <a:solidFill>
                  <a:schemeClr val="hlink"/>
                </a:solidFill>
                <a:hlinkClick r:id="rId4"/>
              </a:rPr>
              <a:t>golf</a:t>
            </a:r>
            <a:r>
              <a:rPr lang="ja-JP"/>
              <a:t>)</a:t>
            </a:r>
            <a:endParaRPr/>
          </a:p>
          <a:p>
            <a:pPr marL="22860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-JP"/>
              <a:t>remove fake from test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-JP"/>
              <a:t>concat train and test, and then reverse half of features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-JP"/>
              <a:t>standard scaling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-JP"/>
              <a:t>count encoding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-JP"/>
              <a:t>count round encoding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-JP"/>
              <a:t>unpivot all vars(so we have 200k x 200 = 4m train samples)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-JP"/>
              <a:t>train and predict(LGB and NN)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-JP"/>
              <a:t>convert prediction(200k x 200) into odds. We used (9 * p / (1 - p)).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-JP"/>
              <a:t>blend LGB:NN = 1:3</a:t>
            </a:r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6</a:t>
            </a:fld>
            <a:endParaRPr/>
          </a:p>
        </p:txBody>
      </p:sp>
      <p:sp>
        <p:nvSpPr>
          <p:cNvPr id="6" name="Google Shape;138;p25"/>
          <p:cNvSpPr txBox="1">
            <a:spLocks/>
          </p:cNvSpPr>
          <p:nvPr/>
        </p:nvSpPr>
        <p:spPr>
          <a:xfrm>
            <a:off x="1164921" y="332623"/>
            <a:ext cx="98079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ja-JP" altLang="ja-JP" sz="3600" dirty="0"/>
              <a:t>Solution</a:t>
            </a:r>
            <a:endParaRPr lang="en-US" sz="3600" dirty="0"/>
          </a:p>
        </p:txBody>
      </p:sp>
      <p:sp>
        <p:nvSpPr>
          <p:cNvPr id="9" name="Google Shape;186;p29"/>
          <p:cNvSpPr/>
          <p:nvPr/>
        </p:nvSpPr>
        <p:spPr>
          <a:xfrm>
            <a:off x="636378" y="450625"/>
            <a:ext cx="477122" cy="453199"/>
          </a:xfrm>
          <a:prstGeom prst="ellipse">
            <a:avLst/>
          </a:prstGeom>
          <a:solidFill>
            <a:srgbClr val="DC04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 dirty="0">
                <a:solidFill>
                  <a:schemeClr val="dk1"/>
                </a:solidFill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body" idx="1"/>
          </p:nvPr>
        </p:nvSpPr>
        <p:spPr>
          <a:xfrm>
            <a:off x="1164921" y="1123125"/>
            <a:ext cx="9807900" cy="530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-JP"/>
              <a:t>remove fake from test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According to </a:t>
            </a:r>
            <a:r>
              <a:rPr lang="ja-JP" u="sng">
                <a:solidFill>
                  <a:schemeClr val="hlink"/>
                </a:solidFill>
                <a:hlinkClick r:id="rId3"/>
              </a:rPr>
              <a:t>this kernel</a:t>
            </a:r>
            <a:r>
              <a:rPr lang="ja-JP"/>
              <a:t>, we do know which sample is fake exactly.</a:t>
            </a:r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7</a:t>
            </a:fld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025" y="2158100"/>
            <a:ext cx="9691947" cy="27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2412" y="5444550"/>
            <a:ext cx="9727177" cy="67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/>
          <p:nvPr/>
        </p:nvSpPr>
        <p:spPr>
          <a:xfrm>
            <a:off x="5815975" y="4916475"/>
            <a:ext cx="505800" cy="473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9"/>
          <p:cNvSpPr txBox="1"/>
          <p:nvPr/>
        </p:nvSpPr>
        <p:spPr>
          <a:xfrm>
            <a:off x="6396250" y="4916475"/>
            <a:ext cx="10650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/>
              <a:t>remove</a:t>
            </a:r>
            <a:endParaRPr sz="1800" b="1"/>
          </a:p>
        </p:txBody>
      </p:sp>
      <p:sp>
        <p:nvSpPr>
          <p:cNvPr id="11" name="Google Shape;138;p25"/>
          <p:cNvSpPr txBox="1">
            <a:spLocks/>
          </p:cNvSpPr>
          <p:nvPr/>
        </p:nvSpPr>
        <p:spPr>
          <a:xfrm>
            <a:off x="1164921" y="332623"/>
            <a:ext cx="98079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ja-JP" altLang="ja-JP" sz="3600" dirty="0"/>
              <a:t>Solution</a:t>
            </a:r>
            <a:endParaRPr lang="en-US" sz="3600" dirty="0"/>
          </a:p>
        </p:txBody>
      </p:sp>
      <p:sp>
        <p:nvSpPr>
          <p:cNvPr id="12" name="Google Shape;186;p29"/>
          <p:cNvSpPr/>
          <p:nvPr/>
        </p:nvSpPr>
        <p:spPr>
          <a:xfrm>
            <a:off x="636378" y="450625"/>
            <a:ext cx="477122" cy="453199"/>
          </a:xfrm>
          <a:prstGeom prst="ellipse">
            <a:avLst/>
          </a:prstGeom>
          <a:solidFill>
            <a:srgbClr val="DC04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 dirty="0">
                <a:solidFill>
                  <a:schemeClr val="dk1"/>
                </a:solidFill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8</a:t>
            </a:fld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250" y="1870200"/>
            <a:ext cx="9807898" cy="464098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>
            <a:spLocks noGrp="1"/>
          </p:cNvSpPr>
          <p:nvPr>
            <p:ph type="body" idx="1"/>
          </p:nvPr>
        </p:nvSpPr>
        <p:spPr>
          <a:xfrm>
            <a:off x="1164925" y="1123125"/>
            <a:ext cx="9807900" cy="74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2"/>
            </a:pPr>
            <a:r>
              <a:rPr lang="ja-JP"/>
              <a:t>concat train and test, and then reverse half of features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 to </a:t>
            </a:r>
            <a:r>
              <a:rPr lang="ja-JP" u="sng">
                <a:solidFill>
                  <a:schemeClr val="hlink"/>
                </a:solidFill>
                <a:hlinkClick r:id="rId4"/>
              </a:rPr>
              <a:t>this kernel</a:t>
            </a:r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3348478" y="348375"/>
            <a:ext cx="2720397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dirty="0"/>
              <a:t>(more specific)</a:t>
            </a:r>
            <a:endParaRPr dirty="0"/>
          </a:p>
        </p:txBody>
      </p:sp>
      <p:sp>
        <p:nvSpPr>
          <p:cNvPr id="8" name="Google Shape;138;p25"/>
          <p:cNvSpPr txBox="1">
            <a:spLocks/>
          </p:cNvSpPr>
          <p:nvPr/>
        </p:nvSpPr>
        <p:spPr>
          <a:xfrm>
            <a:off x="1164921" y="332623"/>
            <a:ext cx="2637534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ja-JP" altLang="ja-JP" sz="3600" dirty="0"/>
              <a:t>Solution</a:t>
            </a:r>
            <a:endParaRPr lang="en-US" dirty="0"/>
          </a:p>
        </p:txBody>
      </p:sp>
      <p:sp>
        <p:nvSpPr>
          <p:cNvPr id="9" name="Google Shape;186;p29"/>
          <p:cNvSpPr/>
          <p:nvPr/>
        </p:nvSpPr>
        <p:spPr>
          <a:xfrm>
            <a:off x="636378" y="450625"/>
            <a:ext cx="477122" cy="453199"/>
          </a:xfrm>
          <a:prstGeom prst="ellipse">
            <a:avLst/>
          </a:prstGeom>
          <a:solidFill>
            <a:srgbClr val="DC04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 dirty="0">
                <a:solidFill>
                  <a:schemeClr val="dk1"/>
                </a:solidFill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sldNum" idx="12"/>
          </p:nvPr>
        </p:nvSpPr>
        <p:spPr>
          <a:xfrm>
            <a:off x="9152424" y="63119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/>
              <a:t>9</a:t>
            </a:fld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75" y="1570075"/>
            <a:ext cx="11160202" cy="43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 txBox="1">
            <a:spLocks noGrp="1"/>
          </p:cNvSpPr>
          <p:nvPr>
            <p:ph type="body" idx="1"/>
          </p:nvPr>
        </p:nvSpPr>
        <p:spPr>
          <a:xfrm>
            <a:off x="1164925" y="1123125"/>
            <a:ext cx="9807900" cy="74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ja-JP"/>
              <a:t>standard scaling</a:t>
            </a:r>
            <a:endParaRPr/>
          </a:p>
        </p:txBody>
      </p:sp>
      <p:sp>
        <p:nvSpPr>
          <p:cNvPr id="10" name="Google Shape;186;p29"/>
          <p:cNvSpPr/>
          <p:nvPr/>
        </p:nvSpPr>
        <p:spPr>
          <a:xfrm>
            <a:off x="636378" y="450625"/>
            <a:ext cx="477122" cy="453199"/>
          </a:xfrm>
          <a:prstGeom prst="ellipse">
            <a:avLst/>
          </a:prstGeom>
          <a:solidFill>
            <a:srgbClr val="DC04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 dirty="0">
                <a:solidFill>
                  <a:schemeClr val="dk1"/>
                </a:solidFill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38;p25">
            <a:extLst>
              <a:ext uri="{FF2B5EF4-FFF2-40B4-BE49-F238E27FC236}">
                <a16:creationId xmlns:a16="http://schemas.microsoft.com/office/drawing/2014/main" id="{98FD0D0D-F93F-E443-86AD-F7C57754F44A}"/>
              </a:ext>
            </a:extLst>
          </p:cNvPr>
          <p:cNvSpPr txBox="1">
            <a:spLocks/>
          </p:cNvSpPr>
          <p:nvPr/>
        </p:nvSpPr>
        <p:spPr>
          <a:xfrm>
            <a:off x="1164921" y="332623"/>
            <a:ext cx="2637534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ja-JP" altLang="ja-JP" sz="3600" dirty="0"/>
              <a:t>Solution</a:t>
            </a:r>
            <a:endParaRPr lang="en-US" dirty="0"/>
          </a:p>
        </p:txBody>
      </p:sp>
      <p:sp>
        <p:nvSpPr>
          <p:cNvPr id="12" name="Google Shape;195;p30">
            <a:extLst>
              <a:ext uri="{FF2B5EF4-FFF2-40B4-BE49-F238E27FC236}">
                <a16:creationId xmlns:a16="http://schemas.microsoft.com/office/drawing/2014/main" id="{FDEEBBC3-3119-8242-8E5B-F09AC35102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8478" y="348375"/>
            <a:ext cx="2720397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dirty="0"/>
              <a:t>(more specific)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438</Words>
  <Application>Microsoft Macintosh PowerPoint</Application>
  <PresentationFormat>ワイド画面</PresentationFormat>
  <Paragraphs>128</Paragraphs>
  <Slides>14</Slides>
  <Notes>14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6" baseType="lpstr">
      <vt:lpstr>Arial</vt:lpstr>
      <vt:lpstr>Office テーマ</vt:lpstr>
      <vt:lpstr>Santander Customer Transaction Prediction 2nd Place Solution</vt:lpstr>
      <vt:lpstr>Agenda</vt:lpstr>
      <vt:lpstr>Basics</vt:lpstr>
      <vt:lpstr>Basics</vt:lpstr>
      <vt:lpstr>Basics</vt:lpstr>
      <vt:lpstr>PowerPoint プレゼンテーション</vt:lpstr>
      <vt:lpstr>PowerPoint プレゼンテーション</vt:lpstr>
      <vt:lpstr>(more specific)</vt:lpstr>
      <vt:lpstr>(more specific)</vt:lpstr>
      <vt:lpstr>(more specific)</vt:lpstr>
      <vt:lpstr>PowerPoint プレゼンテーション</vt:lpstr>
      <vt:lpstr>(more specific)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Santander Customer Transaction Prediction 2nd Place Solution</dc:title>
  <cp:lastModifiedBy>Microsoft Office ユーザー</cp:lastModifiedBy>
  <cp:revision>5</cp:revision>
  <dcterms:modified xsi:type="dcterms:W3CDTF">2019-05-08T02:58:42Z</dcterms:modified>
</cp:coreProperties>
</file>